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0" r:id="rId5"/>
    <p:sldMasterId id="2147483678" r:id="rId6"/>
    <p:sldMasterId id="2147483696" r:id="rId7"/>
    <p:sldMasterId id="2147483714" r:id="rId8"/>
    <p:sldMasterId id="2147483732" r:id="rId9"/>
    <p:sldMasterId id="2147483750" r:id="rId10"/>
    <p:sldMasterId id="2147483783" r:id="rId11"/>
    <p:sldMasterId id="2147483837" r:id="rId12"/>
    <p:sldMasterId id="2147483849" r:id="rId13"/>
  </p:sldMasterIdLst>
  <p:notesMasterIdLst>
    <p:notesMasterId r:id="rId39"/>
  </p:notesMasterIdLst>
  <p:handoutMasterIdLst>
    <p:handoutMasterId r:id="rId40"/>
  </p:handoutMasterIdLst>
  <p:sldIdLst>
    <p:sldId id="296" r:id="rId14"/>
    <p:sldId id="256" r:id="rId15"/>
    <p:sldId id="289" r:id="rId16"/>
    <p:sldId id="276" r:id="rId17"/>
    <p:sldId id="277" r:id="rId18"/>
    <p:sldId id="293" r:id="rId19"/>
    <p:sldId id="291" r:id="rId20"/>
    <p:sldId id="294" r:id="rId21"/>
    <p:sldId id="295" r:id="rId22"/>
    <p:sldId id="297" r:id="rId23"/>
    <p:sldId id="298" r:id="rId24"/>
    <p:sldId id="30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10" r:id="rId33"/>
    <p:sldId id="311" r:id="rId34"/>
    <p:sldId id="312" r:id="rId35"/>
    <p:sldId id="313" r:id="rId36"/>
    <p:sldId id="307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8BF"/>
    <a:srgbClr val="01070B"/>
    <a:srgbClr val="00FF99"/>
    <a:srgbClr val="0000CC"/>
    <a:srgbClr val="9999FF"/>
    <a:srgbClr val="9B0DB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12" autoAdjust="0"/>
  </p:normalViewPr>
  <p:slideViewPr>
    <p:cSldViewPr snapToGrid="0" showGuides="1">
      <p:cViewPr varScale="1">
        <p:scale>
          <a:sx n="83" d="100"/>
          <a:sy n="83" d="100"/>
        </p:scale>
        <p:origin x="667" y="3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58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20" Type="http://schemas.openxmlformats.org/officeDocument/2006/relationships/slide" Target="slides/slide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373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94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905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525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984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754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685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8707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456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305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667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83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107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2846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144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442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787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3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3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6917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422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9498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2608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35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489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2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638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623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8006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5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386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2437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69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60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7706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5545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796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86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128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462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88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45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591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294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365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249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751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72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854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38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5503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2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832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9739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8761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870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8683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8016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7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55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96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04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6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11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9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67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041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26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91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12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0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29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4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91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778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86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83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93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35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044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6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27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2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84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22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47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24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7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54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87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84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408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1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822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873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563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059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61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58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0602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48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4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74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686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095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014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657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311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3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696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182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0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16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87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3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969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5303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839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463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449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02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3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304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426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741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898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30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293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734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27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753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0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814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0393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94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89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288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737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861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197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86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1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image" Target="../media/image1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00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246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01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71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44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57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2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817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298F5-BE83-41D7-B899-4B7A0AD6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5" y="2976350"/>
            <a:ext cx="10515600" cy="1325563"/>
          </a:xfrm>
        </p:spPr>
        <p:txBody>
          <a:bodyPr/>
          <a:lstStyle/>
          <a:p>
            <a:r>
              <a:rPr lang="en-IN" dirty="0"/>
              <a:t>GOOD EVENING ONE AND ALL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50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20A87-49EF-4062-9FBE-E9512D38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022"/>
            <a:ext cx="10515600" cy="772998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Key math concepts used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FEE7-68D3-4009-9372-2B771007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7" y="1769063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Matrix multiplication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Inverse of a matrix </a:t>
            </a:r>
          </a:p>
          <a:p>
            <a:pPr marL="0" indent="0">
              <a:buNone/>
            </a:pP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Modular arithmetic </a:t>
            </a:r>
          </a:p>
          <a:p>
            <a:pPr marL="0" indent="0">
              <a:buNone/>
            </a:pP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Multiplicative inverse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07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8738-B087-4883-A85B-4B8727E2B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9" y="251348"/>
            <a:ext cx="10515600" cy="5819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/>
              <a:t>Modular arithmetic</a:t>
            </a:r>
          </a:p>
          <a:p>
            <a:pPr marL="0" indent="0">
              <a:buNone/>
            </a:pPr>
            <a:r>
              <a:rPr lang="en-US" dirty="0"/>
              <a:t>Modular arithmetic is a system of arithmetic for integers, where values reset and begin to increase again, after reaching a certain predefined value, called the modulus or modulo denoted by “</a:t>
            </a:r>
            <a:r>
              <a:rPr lang="en-US" dirty="0" err="1"/>
              <a:t>Zm</a:t>
            </a:r>
            <a:r>
              <a:rPr lang="en-US" dirty="0"/>
              <a:t>”.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y is divided by p has remainder x and q belongs to some integer.</a:t>
            </a:r>
          </a:p>
          <a:p>
            <a:pPr marL="0" indent="0">
              <a:buNone/>
            </a:pPr>
            <a:r>
              <a:rPr lang="en-IN" dirty="0"/>
              <a:t>Example-1                         37 – 2 is divisible by 5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Example-2 </a:t>
            </a:r>
          </a:p>
          <a:p>
            <a:pPr marL="0" indent="0">
              <a:buNone/>
            </a:pPr>
            <a:r>
              <a:rPr lang="en-IN" dirty="0"/>
              <a:t> for representing 5pm in 24 hour format we use 17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96A277-00E4-4EC2-9197-18A8F01DF654}"/>
                  </a:ext>
                </a:extLst>
              </p:cNvPr>
              <p:cNvSpPr/>
              <p:nvPr/>
            </p:nvSpPr>
            <p:spPr>
              <a:xfrm>
                <a:off x="725079" y="2328874"/>
                <a:ext cx="2555449" cy="899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𝑞𝑝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96A277-00E4-4EC2-9197-18A8F01DF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79" y="2328874"/>
                <a:ext cx="2555449" cy="899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DF3848-5C60-4FC3-9E7D-89DB58A53107}"/>
                  </a:ext>
                </a:extLst>
              </p:cNvPr>
              <p:cNvSpPr/>
              <p:nvPr/>
            </p:nvSpPr>
            <p:spPr>
              <a:xfrm>
                <a:off x="2778221" y="4180321"/>
                <a:ext cx="2196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37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≡2(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DF3848-5C60-4FC3-9E7D-89DB58A53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21" y="4180321"/>
                <a:ext cx="2196948" cy="461665"/>
              </a:xfrm>
              <a:prstGeom prst="rect">
                <a:avLst/>
              </a:prstGeom>
              <a:blipFill>
                <a:blip r:embed="rId3"/>
                <a:stretch>
                  <a:fillRect t="-129333" r="-31389" b="-20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2F4DE0-8269-4657-987B-C94562BA84A6}"/>
                  </a:ext>
                </a:extLst>
              </p:cNvPr>
              <p:cNvSpPr/>
              <p:nvPr/>
            </p:nvSpPr>
            <p:spPr>
              <a:xfrm>
                <a:off x="9028192" y="5120267"/>
                <a:ext cx="2366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2F4DE0-8269-4657-987B-C94562BA8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192" y="5120267"/>
                <a:ext cx="2366866" cy="461665"/>
              </a:xfrm>
              <a:prstGeom prst="rect">
                <a:avLst/>
              </a:prstGeom>
              <a:blipFill>
                <a:blip r:embed="rId4"/>
                <a:stretch>
                  <a:fillRect t="-127632" r="-29381" b="-197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93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51ED-122F-4D02-87F2-E777BCA6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91"/>
            <a:ext cx="10515600" cy="690677"/>
          </a:xfrm>
        </p:spPr>
        <p:txBody>
          <a:bodyPr>
            <a:normAutofit/>
          </a:bodyPr>
          <a:lstStyle/>
          <a:p>
            <a:r>
              <a:rPr lang="en-IN" sz="3500" dirty="0"/>
              <a:t>Multiplicative inverse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29DE7B-531C-4D91-9A47-EBD34D418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14163"/>
              </p:ext>
            </p:extLst>
          </p:nvPr>
        </p:nvGraphicFramePr>
        <p:xfrm>
          <a:off x="1969417" y="1769063"/>
          <a:ext cx="5298650" cy="298204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756950">
                  <a:extLst>
                    <a:ext uri="{9D8B030D-6E8A-4147-A177-3AD203B41FA5}">
                      <a16:colId xmlns:a16="http://schemas.microsoft.com/office/drawing/2014/main" val="3851537887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2765868200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517308210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3745586483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2258809514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296142633"/>
                    </a:ext>
                  </a:extLst>
                </a:gridCol>
                <a:gridCol w="756950">
                  <a:extLst>
                    <a:ext uri="{9D8B030D-6E8A-4147-A177-3AD203B41FA5}">
                      <a16:colId xmlns:a16="http://schemas.microsoft.com/office/drawing/2014/main" val="638230741"/>
                    </a:ext>
                  </a:extLst>
                </a:gridCol>
              </a:tblGrid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28075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85610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55626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34920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417046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602843"/>
                  </a:ext>
                </a:extLst>
              </a:tr>
              <a:tr h="4260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144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D35028-0B7A-4C16-BFBF-B7ADC685E13E}"/>
              </a:ext>
            </a:extLst>
          </p:cNvPr>
          <p:cNvSpPr txBox="1"/>
          <p:nvPr/>
        </p:nvSpPr>
        <p:spPr>
          <a:xfrm>
            <a:off x="1413628" y="1872642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F8609-E9B4-4926-878E-89CA31A6E35A}"/>
              </a:ext>
            </a:extLst>
          </p:cNvPr>
          <p:cNvSpPr txBox="1"/>
          <p:nvPr/>
        </p:nvSpPr>
        <p:spPr>
          <a:xfrm>
            <a:off x="1428458" y="2241974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979F3-5AFD-41F8-A0D0-AA46BAF8CB4A}"/>
              </a:ext>
            </a:extLst>
          </p:cNvPr>
          <p:cNvSpPr txBox="1"/>
          <p:nvPr/>
        </p:nvSpPr>
        <p:spPr>
          <a:xfrm>
            <a:off x="1427572" y="2699630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B137F-29FF-4FB0-9AAA-D6430C7595AF}"/>
              </a:ext>
            </a:extLst>
          </p:cNvPr>
          <p:cNvSpPr txBox="1"/>
          <p:nvPr/>
        </p:nvSpPr>
        <p:spPr>
          <a:xfrm>
            <a:off x="1427572" y="3102630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B828A-CD08-462E-B4F3-73615C30BD5A}"/>
              </a:ext>
            </a:extLst>
          </p:cNvPr>
          <p:cNvSpPr txBox="1"/>
          <p:nvPr/>
        </p:nvSpPr>
        <p:spPr>
          <a:xfrm>
            <a:off x="1427572" y="3503235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2E1B7-64EE-4A86-8AFE-B242DA927C08}"/>
              </a:ext>
            </a:extLst>
          </p:cNvPr>
          <p:cNvSpPr txBox="1"/>
          <p:nvPr/>
        </p:nvSpPr>
        <p:spPr>
          <a:xfrm>
            <a:off x="1413628" y="3934353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66042-76AD-42F2-A1D9-95EE5DA14528}"/>
              </a:ext>
            </a:extLst>
          </p:cNvPr>
          <p:cNvSpPr txBox="1"/>
          <p:nvPr/>
        </p:nvSpPr>
        <p:spPr>
          <a:xfrm>
            <a:off x="1452613" y="4397451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C8FA1-D8A8-40D5-A220-47A1A376C331}"/>
              </a:ext>
            </a:extLst>
          </p:cNvPr>
          <p:cNvSpPr txBox="1"/>
          <p:nvPr/>
        </p:nvSpPr>
        <p:spPr>
          <a:xfrm>
            <a:off x="1300899" y="1338606"/>
            <a:ext cx="343685" cy="48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835EF-11F3-427C-84CA-7546FDDBCF9D}"/>
              </a:ext>
            </a:extLst>
          </p:cNvPr>
          <p:cNvSpPr txBox="1"/>
          <p:nvPr/>
        </p:nvSpPr>
        <p:spPr>
          <a:xfrm>
            <a:off x="2112782" y="1396414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9569E-39CF-4786-9F56-0DEC2B3E2F0C}"/>
              </a:ext>
            </a:extLst>
          </p:cNvPr>
          <p:cNvSpPr txBox="1"/>
          <p:nvPr/>
        </p:nvSpPr>
        <p:spPr>
          <a:xfrm>
            <a:off x="2894865" y="1395723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CCD578-8E2E-46DE-82BE-1F0E06552730}"/>
              </a:ext>
            </a:extLst>
          </p:cNvPr>
          <p:cNvSpPr txBox="1"/>
          <p:nvPr/>
        </p:nvSpPr>
        <p:spPr>
          <a:xfrm>
            <a:off x="3594019" y="1410431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A9C7F-A05D-4E93-80FE-0880E426BA20}"/>
              </a:ext>
            </a:extLst>
          </p:cNvPr>
          <p:cNvSpPr txBox="1"/>
          <p:nvPr/>
        </p:nvSpPr>
        <p:spPr>
          <a:xfrm>
            <a:off x="4387785" y="1395723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328B2F-6898-4123-BE56-225F080856FE}"/>
              </a:ext>
            </a:extLst>
          </p:cNvPr>
          <p:cNvSpPr txBox="1"/>
          <p:nvPr/>
        </p:nvSpPr>
        <p:spPr>
          <a:xfrm>
            <a:off x="5174531" y="1395723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B3DD5-0929-4349-9396-4E962AFEA316}"/>
              </a:ext>
            </a:extLst>
          </p:cNvPr>
          <p:cNvSpPr txBox="1"/>
          <p:nvPr/>
        </p:nvSpPr>
        <p:spPr>
          <a:xfrm>
            <a:off x="5959214" y="1410431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3E4E81-E08F-42EC-AC0B-95DEF811CAAE}"/>
              </a:ext>
            </a:extLst>
          </p:cNvPr>
          <p:cNvSpPr txBox="1"/>
          <p:nvPr/>
        </p:nvSpPr>
        <p:spPr>
          <a:xfrm>
            <a:off x="6623952" y="1410431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C8430-F2A8-4C02-8CBE-10A944DDE827}"/>
              </a:ext>
            </a:extLst>
          </p:cNvPr>
          <p:cNvSpPr txBox="1"/>
          <p:nvPr/>
        </p:nvSpPr>
        <p:spPr>
          <a:xfrm>
            <a:off x="2470607" y="969274"/>
            <a:ext cx="270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Table for mod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798E3-7251-4BC8-BCA9-1CF938CED9C3}"/>
                  </a:ext>
                </a:extLst>
              </p:cNvPr>
              <p:cNvSpPr/>
              <p:nvPr/>
            </p:nvSpPr>
            <p:spPr>
              <a:xfrm>
                <a:off x="8299074" y="1580389"/>
                <a:ext cx="26993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=5(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𝑀𝑜𝑑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Berlin Sans FB Demi" panose="020E0802020502020306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C798E3-7251-4BC8-BCA9-1CF938CED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74" y="1580389"/>
                <a:ext cx="269932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ADC9510-4366-47EA-B358-480156F4110C}"/>
                  </a:ext>
                </a:extLst>
              </p:cNvPr>
              <p:cNvSpPr/>
              <p:nvPr/>
            </p:nvSpPr>
            <p:spPr>
              <a:xfrm>
                <a:off x="8299074" y="2361076"/>
                <a:ext cx="2708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=3(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𝑀𝑜𝑑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ADC9510-4366-47EA-B358-480156F41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74" y="2361076"/>
                <a:ext cx="27089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A172AB-A976-4874-8E70-4E68B0686AA0}"/>
                  </a:ext>
                </a:extLst>
              </p:cNvPr>
              <p:cNvSpPr/>
              <p:nvPr/>
            </p:nvSpPr>
            <p:spPr>
              <a:xfrm>
                <a:off x="8299074" y="3068962"/>
                <a:ext cx="2708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=2(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𝑀𝑜𝑑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A172AB-A976-4874-8E70-4E68B0686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74" y="3068962"/>
                <a:ext cx="27089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48BE52-0B5B-4B11-935D-83C7F8DC13D5}"/>
                  </a:ext>
                </a:extLst>
              </p:cNvPr>
              <p:cNvSpPr/>
              <p:nvPr/>
            </p:nvSpPr>
            <p:spPr>
              <a:xfrm>
                <a:off x="8368001" y="3822133"/>
                <a:ext cx="2708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=6(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𝑀𝑜𝑑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48BE52-0B5B-4B11-935D-83C7F8DC1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001" y="3822133"/>
                <a:ext cx="27089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0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752C-982F-4E28-ACFF-9EB01F2F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40" y="435940"/>
            <a:ext cx="3121058" cy="735291"/>
          </a:xfrm>
        </p:spPr>
        <p:txBody>
          <a:bodyPr>
            <a:normAutofit fontScale="90000"/>
          </a:bodyPr>
          <a:lstStyle/>
          <a:p>
            <a:r>
              <a:rPr lang="en-IN" dirty="0"/>
              <a:t>Hill cipher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D04C-2979-44F1-9619-9CFFE8FE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1" y="1048682"/>
            <a:ext cx="10515600" cy="5634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system is called as hill cryptosystem, The key or cipher in this system is an invertible matrix of integers mod 26.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Hill cipher cryptosystem, first we will assign numbers to represent</a:t>
            </a:r>
          </a:p>
          <a:p>
            <a:pPr marL="0" indent="0">
              <a:buNone/>
            </a:pPr>
            <a:r>
              <a:rPr lang="en-US" dirty="0"/>
              <a:t>each letter of the alphabet.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0F3C39-5464-4D13-8BB8-43D35C0AA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20075"/>
              </p:ext>
            </p:extLst>
          </p:nvPr>
        </p:nvGraphicFramePr>
        <p:xfrm>
          <a:off x="354680" y="4434979"/>
          <a:ext cx="1148264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1640">
                  <a:extLst>
                    <a:ext uri="{9D8B030D-6E8A-4147-A177-3AD203B41FA5}">
                      <a16:colId xmlns:a16="http://schemas.microsoft.com/office/drawing/2014/main" val="285857271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4279904350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062164209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447142142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38863549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35149423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691330927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4056337965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112220098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2565520772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1930153433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212479766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234746567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2678619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2446075226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4153394547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623687794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610719341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245978823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944142058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79895452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3409767849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2875506539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156597858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140224042"/>
                    </a:ext>
                  </a:extLst>
                </a:gridCol>
                <a:gridCol w="441640">
                  <a:extLst>
                    <a:ext uri="{9D8B030D-6E8A-4147-A177-3AD203B41FA5}">
                      <a16:colId xmlns:a16="http://schemas.microsoft.com/office/drawing/2014/main" val="404350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7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5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93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0CD4-6C88-4F04-8E0D-1A8A3A3FD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213641"/>
            <a:ext cx="10515600" cy="626257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              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 PROJECT TODAY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Key:                           </a:t>
            </a:r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 K U U J R J E R</a:t>
            </a:r>
          </a:p>
          <a:p>
            <a:pPr marL="0" indent="0"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EBB63-CCE9-4282-9921-341EE0823E97}"/>
              </a:ext>
            </a:extLst>
          </p:cNvPr>
          <p:cNvSpPr/>
          <p:nvPr/>
        </p:nvSpPr>
        <p:spPr>
          <a:xfrm>
            <a:off x="879835" y="594684"/>
            <a:ext cx="92634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 Black" panose="020B0A04020102020204" pitchFamily="34" charset="0"/>
              </a:rPr>
              <a:t>ENCRYPTION:</a:t>
            </a:r>
          </a:p>
          <a:p>
            <a:endParaRPr lang="en-IN" dirty="0">
              <a:latin typeface="Arial Black" panose="020B0A040201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Cipher text = (plain text x Key)Mod 26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Arial Black" panose="020B0A04020102020204" pitchFamily="34" charset="0"/>
              </a:rPr>
              <a:t>DECRYPTION:</a:t>
            </a:r>
          </a:p>
          <a:p>
            <a:endParaRPr lang="en-IN" dirty="0">
              <a:latin typeface="Arial Black" panose="020B0A040201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Plain text = (cipher text  x Key</a:t>
            </a:r>
            <a:r>
              <a:rPr lang="en-I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)Mod 26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 Black" panose="020B0A04020102020204" pitchFamily="34" charset="0"/>
              </a:rPr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43D9C-004A-41D4-8D1A-EC99A1459F74}"/>
              </a:ext>
            </a:extLst>
          </p:cNvPr>
          <p:cNvSpPr txBox="1"/>
          <p:nvPr/>
        </p:nvSpPr>
        <p:spPr>
          <a:xfrm>
            <a:off x="879835" y="5672997"/>
            <a:ext cx="6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NOTE : “KEY MUST BE INVERTIBLE”</a:t>
            </a:r>
          </a:p>
        </p:txBody>
      </p:sp>
    </p:spTree>
    <p:extLst>
      <p:ext uri="{BB962C8B-B14F-4D97-AF65-F5344CB8AC3E}">
        <p14:creationId xmlns:p14="http://schemas.microsoft.com/office/powerpoint/2010/main" val="413436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5E25-2DD2-471F-81D7-64E4FF5D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66" y="327854"/>
            <a:ext cx="10353762" cy="4724912"/>
          </a:xfrm>
        </p:spPr>
        <p:txBody>
          <a:bodyPr/>
          <a:lstStyle/>
          <a:p>
            <a:pPr marL="36900" indent="0">
              <a:buNone/>
            </a:pPr>
            <a:r>
              <a:rPr lang="en-IN" dirty="0"/>
              <a:t>Now put our message in matrix form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CIPHER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786073-62B5-44A2-B2C9-955A93EA2F92}"/>
                  </a:ext>
                </a:extLst>
              </p:cNvPr>
              <p:cNvSpPr/>
              <p:nvPr/>
            </p:nvSpPr>
            <p:spPr>
              <a:xfrm>
                <a:off x="1181487" y="916840"/>
                <a:ext cx="4034181" cy="1791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786073-62B5-44A2-B2C9-955A93EA2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87" y="916840"/>
                <a:ext cx="4034181" cy="1791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DA1B94-879C-4973-94C0-549351CF024C}"/>
                  </a:ext>
                </a:extLst>
              </p:cNvPr>
              <p:cNvSpPr/>
              <p:nvPr/>
            </p:nvSpPr>
            <p:spPr>
              <a:xfrm>
                <a:off x="2368604" y="3717217"/>
                <a:ext cx="6839821" cy="207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sz="28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sz="28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DA1B94-879C-4973-94C0-549351CF0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604" y="3717217"/>
                <a:ext cx="6839821" cy="2073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F350AC4-D3F9-4680-8D74-C95B42B7964E}"/>
              </a:ext>
            </a:extLst>
          </p:cNvPr>
          <p:cNvSpPr/>
          <p:nvPr/>
        </p:nvSpPr>
        <p:spPr>
          <a:xfrm>
            <a:off x="8135331" y="482966"/>
            <a:ext cx="3176833" cy="9216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368A1-1467-4025-956B-ED472170D803}"/>
                  </a:ext>
                </a:extLst>
              </p:cNvPr>
              <p:cNvSpPr/>
              <p:nvPr/>
            </p:nvSpPr>
            <p:spPr>
              <a:xfrm>
                <a:off x="6331441" y="1797901"/>
                <a:ext cx="4452823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IN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368A1-1467-4025-956B-ED472170D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441" y="1797901"/>
                <a:ext cx="4452823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19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0AEB45-1042-41BD-9B96-84FD1A7A33B9}"/>
                  </a:ext>
                </a:extLst>
              </p:cNvPr>
              <p:cNvSpPr/>
              <p:nvPr/>
            </p:nvSpPr>
            <p:spPr>
              <a:xfrm>
                <a:off x="811853" y="1049041"/>
                <a:ext cx="3045706" cy="137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58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682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282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63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417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468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0AEB45-1042-41BD-9B96-84FD1A7A3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3" y="1049041"/>
                <a:ext cx="3045706" cy="137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42008A5-105C-4363-B48A-A4490AF9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1" y="575035"/>
            <a:ext cx="3261674" cy="848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6900" indent="0" algn="ctr">
              <a:buNone/>
            </a:pPr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A77D8-1799-4B23-8AB3-06D57BAC9C58}"/>
                  </a:ext>
                </a:extLst>
              </p:cNvPr>
              <p:cNvSpPr/>
              <p:nvPr/>
            </p:nvSpPr>
            <p:spPr>
              <a:xfrm>
                <a:off x="4291778" y="978411"/>
                <a:ext cx="2062488" cy="1507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1A77D8-1799-4B23-8AB3-06D57BAC9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78" y="978411"/>
                <a:ext cx="2062488" cy="1507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5FA3F22-CE6B-4243-BC94-A5ED4E4895AC}"/>
                  </a:ext>
                </a:extLst>
              </p:cNvPr>
              <p:cNvSpPr/>
              <p:nvPr/>
            </p:nvSpPr>
            <p:spPr>
              <a:xfrm>
                <a:off x="2334706" y="3570402"/>
                <a:ext cx="1783502" cy="1791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5FA3F22-CE6B-4243-BC94-A5ED4E489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06" y="3570402"/>
                <a:ext cx="1783502" cy="17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B012E3-94A2-4BBC-BC63-DD133ED09B55}"/>
                  </a:ext>
                </a:extLst>
              </p:cNvPr>
              <p:cNvSpPr/>
              <p:nvPr/>
            </p:nvSpPr>
            <p:spPr>
              <a:xfrm>
                <a:off x="7764383" y="3570402"/>
                <a:ext cx="1919436" cy="1790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B012E3-94A2-4BBC-BC63-DD133ED09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83" y="3570402"/>
                <a:ext cx="1919436" cy="1790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D5335EA-C3C5-4A4A-8F95-94F1381F5D27}"/>
              </a:ext>
            </a:extLst>
          </p:cNvPr>
          <p:cNvSpPr txBox="1"/>
          <p:nvPr/>
        </p:nvSpPr>
        <p:spPr>
          <a:xfrm>
            <a:off x="622169" y="3788777"/>
            <a:ext cx="1593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Before Encryption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BA3EA-C4B3-43B5-8AAB-B355D109DBE5}"/>
              </a:ext>
            </a:extLst>
          </p:cNvPr>
          <p:cNvSpPr txBox="1"/>
          <p:nvPr/>
        </p:nvSpPr>
        <p:spPr>
          <a:xfrm>
            <a:off x="5605805" y="3788777"/>
            <a:ext cx="1699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After Encryption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0AD0DAF-B3D2-4C54-8B2C-70E0E7D6A8DE}"/>
              </a:ext>
            </a:extLst>
          </p:cNvPr>
          <p:cNvSpPr/>
          <p:nvPr/>
        </p:nvSpPr>
        <p:spPr>
          <a:xfrm rot="883817">
            <a:off x="6571692" y="2326005"/>
            <a:ext cx="722557" cy="184033"/>
          </a:xfrm>
          <a:prstGeom prst="rightArrow">
            <a:avLst/>
          </a:prstGeom>
          <a:solidFill>
            <a:srgbClr val="1968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78A64-E524-4C34-8499-80A2174BB332}"/>
              </a:ext>
            </a:extLst>
          </p:cNvPr>
          <p:cNvSpPr txBox="1"/>
          <p:nvPr/>
        </p:nvSpPr>
        <p:spPr>
          <a:xfrm>
            <a:off x="7418894" y="2420891"/>
            <a:ext cx="164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Cipher text</a:t>
            </a:r>
          </a:p>
        </p:txBody>
      </p:sp>
    </p:spTree>
    <p:extLst>
      <p:ext uri="{BB962C8B-B14F-4D97-AF65-F5344CB8AC3E}">
        <p14:creationId xmlns:p14="http://schemas.microsoft.com/office/powerpoint/2010/main" val="40914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9EFDF-6778-4BD0-8AB6-F2CBDDEE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5" y="233587"/>
            <a:ext cx="10353762" cy="5931543"/>
          </a:xfrm>
        </p:spPr>
        <p:txBody>
          <a:bodyPr/>
          <a:lstStyle/>
          <a:p>
            <a:pPr marL="36900" indent="0">
              <a:buNone/>
            </a:pPr>
            <a:r>
              <a:rPr lang="en-IN" sz="2400" b="1" dirty="0">
                <a:effectLst/>
              </a:rPr>
              <a:t>Plain text = (cipher text x key</a:t>
            </a:r>
            <a:r>
              <a:rPr lang="en-IN" sz="2400" b="1" baseline="30000" dirty="0">
                <a:effectLst/>
              </a:rPr>
              <a:t>-1</a:t>
            </a:r>
            <a:r>
              <a:rPr lang="en-IN" sz="2400" b="1" dirty="0">
                <a:effectLst/>
              </a:rPr>
              <a:t>)Mod 26</a:t>
            </a:r>
          </a:p>
          <a:p>
            <a:pPr marL="36900" indent="0">
              <a:buNone/>
            </a:pPr>
            <a:r>
              <a:rPr lang="en-IN" sz="2400" dirty="0"/>
              <a:t>To Find (</a:t>
            </a:r>
            <a:r>
              <a:rPr lang="en-IN" sz="2400" b="1" dirty="0">
                <a:effectLst/>
              </a:rPr>
              <a:t>key</a:t>
            </a:r>
            <a:r>
              <a:rPr lang="en-IN" sz="2400" b="1" baseline="30000" dirty="0">
                <a:effectLst/>
              </a:rPr>
              <a:t>-1</a:t>
            </a:r>
            <a:r>
              <a:rPr lang="en-IN" sz="2400" b="1" dirty="0">
                <a:effectLst/>
              </a:rPr>
              <a:t>)</a:t>
            </a:r>
          </a:p>
          <a:p>
            <a:pPr marL="36900" indent="0">
              <a:buNone/>
            </a:pPr>
            <a:r>
              <a:rPr lang="en-IN" sz="2400" b="1" dirty="0">
                <a:effectLst/>
              </a:rPr>
              <a:t>(key</a:t>
            </a:r>
            <a:r>
              <a:rPr lang="en-IN" sz="2400" b="1" baseline="30000" dirty="0">
                <a:effectLst/>
              </a:rPr>
              <a:t>-1</a:t>
            </a:r>
            <a:r>
              <a:rPr lang="en-IN" sz="2400" b="1" dirty="0">
                <a:effectLst/>
              </a:rPr>
              <a:t>) = </a:t>
            </a:r>
            <a:r>
              <a:rPr lang="en-IN" sz="2400" dirty="0">
                <a:effectLst/>
              </a:rPr>
              <a:t>[Det(key)]</a:t>
            </a:r>
            <a:r>
              <a:rPr lang="en-IN" sz="2400" baseline="30000" dirty="0">
                <a:effectLst/>
              </a:rPr>
              <a:t>-1</a:t>
            </a:r>
            <a:r>
              <a:rPr lang="en-IN" sz="2400" dirty="0">
                <a:effectLst/>
              </a:rPr>
              <a:t> x Adj(key)</a:t>
            </a:r>
          </a:p>
          <a:p>
            <a:pPr marL="36900" indent="0">
              <a:buNone/>
            </a:pPr>
            <a:r>
              <a:rPr lang="en-IN" sz="2400" dirty="0">
                <a:effectLst/>
              </a:rPr>
              <a:t>Step-1 : find determinant of key</a:t>
            </a:r>
          </a:p>
          <a:p>
            <a:pPr marL="36900" indent="0">
              <a:buNone/>
            </a:pPr>
            <a:r>
              <a:rPr lang="en-IN" sz="2400" dirty="0">
                <a:effectLst/>
              </a:rPr>
              <a:t>Step-2 : find adjoint of key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r>
              <a:rPr lang="en-IN" sz="2400" dirty="0">
                <a:effectLst/>
              </a:rPr>
              <a:t>Det(key) =                                             =  (-1635)Mod 26 = (-23)Mod 26 = 3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r>
              <a:rPr lang="en-IN" sz="2400" dirty="0">
                <a:effectLst/>
              </a:rPr>
              <a:t> </a:t>
            </a:r>
            <a:r>
              <a:rPr lang="en-IN" dirty="0">
                <a:effectLst/>
              </a:rPr>
              <a:t>[Det(key)]</a:t>
            </a:r>
            <a:r>
              <a:rPr lang="en-IN" baseline="30000" dirty="0">
                <a:effectLst/>
              </a:rPr>
              <a:t>-1  </a:t>
            </a:r>
            <a:r>
              <a:rPr lang="en-IN" dirty="0">
                <a:effectLst/>
              </a:rPr>
              <a:t>= 3</a:t>
            </a:r>
            <a:r>
              <a:rPr lang="en-IN" baseline="30000" dirty="0">
                <a:effectLst/>
              </a:rPr>
              <a:t>-1 </a:t>
            </a:r>
            <a:r>
              <a:rPr lang="en-IN" dirty="0">
                <a:effectLst/>
              </a:rPr>
              <a:t>Mod 26 = 9 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890CD-D576-4C71-A2F4-8740878ABAC2}"/>
              </a:ext>
            </a:extLst>
          </p:cNvPr>
          <p:cNvSpPr/>
          <p:nvPr/>
        </p:nvSpPr>
        <p:spPr>
          <a:xfrm>
            <a:off x="8173039" y="348792"/>
            <a:ext cx="2887128" cy="8012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28973D-F621-4771-9A8D-81BA7A73EBEC}"/>
                  </a:ext>
                </a:extLst>
              </p:cNvPr>
              <p:cNvSpPr/>
              <p:nvPr/>
            </p:nvSpPr>
            <p:spPr>
              <a:xfrm>
                <a:off x="2487862" y="3199358"/>
                <a:ext cx="3189015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28973D-F621-4771-9A8D-81BA7A73E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862" y="3199358"/>
                <a:ext cx="3189015" cy="1068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01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638E2-7BFC-4D5E-9591-586B94FB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101" y="271295"/>
            <a:ext cx="10353762" cy="6233200"/>
          </a:xfrm>
        </p:spPr>
        <p:txBody>
          <a:bodyPr/>
          <a:lstStyle/>
          <a:p>
            <a:pPr marL="36900" indent="0">
              <a:buNone/>
            </a:pPr>
            <a:r>
              <a:rPr lang="en-IN" dirty="0"/>
              <a:t>For Adjoint of key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Transpose of key: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Minor of key: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Cofactor of key: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4D4D2D-9D0C-4259-8B41-6AD691CEFCE4}"/>
                  </a:ext>
                </a:extLst>
              </p:cNvPr>
              <p:cNvSpPr/>
              <p:nvPr/>
            </p:nvSpPr>
            <p:spPr>
              <a:xfrm>
                <a:off x="3487312" y="820102"/>
                <a:ext cx="4124912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4D4D2D-9D0C-4259-8B41-6AD691CEF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12" y="820102"/>
                <a:ext cx="4124912" cy="1068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0FAC53-58CB-40A5-B472-D7806D3C09AB}"/>
                  </a:ext>
                </a:extLst>
              </p:cNvPr>
              <p:cNvSpPr/>
              <p:nvPr/>
            </p:nvSpPr>
            <p:spPr>
              <a:xfrm>
                <a:off x="3487312" y="2290331"/>
                <a:ext cx="2456250" cy="1069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0FAC53-58CB-40A5-B472-D7806D3C0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12" y="2290331"/>
                <a:ext cx="2456250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B2390A-A883-45C1-97C2-DDB6DFC4A9C7}"/>
                  </a:ext>
                </a:extLst>
              </p:cNvPr>
              <p:cNvSpPr/>
              <p:nvPr/>
            </p:nvSpPr>
            <p:spPr>
              <a:xfrm>
                <a:off x="6345632" y="2283790"/>
                <a:ext cx="3426772" cy="1076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187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−129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−349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−78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−173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B2390A-A883-45C1-97C2-DDB6DFC4A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32" y="2283790"/>
                <a:ext cx="3426772" cy="1076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0E9382-1403-4D15-980C-E87295C7976B}"/>
                  </a:ext>
                </a:extLst>
              </p:cNvPr>
              <p:cNvSpPr/>
              <p:nvPr/>
            </p:nvSpPr>
            <p:spPr>
              <a:xfrm>
                <a:off x="3307067" y="4012999"/>
                <a:ext cx="5319148" cy="1076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−187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−129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78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−173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0E9382-1403-4D15-980C-E87295C79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67" y="4012999"/>
                <a:ext cx="5319148" cy="1076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28947CB-362F-4794-9341-CB65F3F46BC8}"/>
              </a:ext>
            </a:extLst>
          </p:cNvPr>
          <p:cNvSpPr/>
          <p:nvPr/>
        </p:nvSpPr>
        <p:spPr>
          <a:xfrm>
            <a:off x="8626215" y="480767"/>
            <a:ext cx="3015887" cy="7635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266013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48E5-9D54-4F30-A2CA-6D8B1C2F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74" y="431551"/>
            <a:ext cx="10353762" cy="597867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b="1" dirty="0">
                <a:effectLst/>
              </a:rPr>
              <a:t>(key</a:t>
            </a:r>
            <a:r>
              <a:rPr lang="en-IN" sz="2400" b="1" baseline="30000" dirty="0">
                <a:effectLst/>
              </a:rPr>
              <a:t>-1</a:t>
            </a:r>
            <a:r>
              <a:rPr lang="en-IN" sz="2400" b="1" dirty="0">
                <a:effectLst/>
              </a:rPr>
              <a:t>) = </a:t>
            </a:r>
            <a:r>
              <a:rPr lang="en-IN" sz="2400" dirty="0">
                <a:effectLst/>
              </a:rPr>
              <a:t>[Det(key)]</a:t>
            </a:r>
            <a:r>
              <a:rPr lang="en-IN" sz="2400" baseline="30000" dirty="0">
                <a:effectLst/>
              </a:rPr>
              <a:t>-1</a:t>
            </a:r>
            <a:r>
              <a:rPr lang="en-IN" sz="2400" dirty="0">
                <a:effectLst/>
              </a:rPr>
              <a:t> x Adj(key)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r>
              <a:rPr lang="en-IN" sz="2400" dirty="0">
                <a:effectLst/>
              </a:rPr>
              <a:t>  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  <a:p>
            <a:pPr marL="36900" indent="0">
              <a:buNone/>
            </a:pPr>
            <a:r>
              <a:rPr lang="en-IN" sz="2400" b="1" dirty="0">
                <a:effectLst/>
              </a:rPr>
              <a:t>Plain text = (cipher text x key</a:t>
            </a:r>
            <a:r>
              <a:rPr lang="en-IN" sz="2400" b="1" baseline="30000" dirty="0">
                <a:effectLst/>
              </a:rPr>
              <a:t>-1</a:t>
            </a:r>
            <a:r>
              <a:rPr lang="en-IN" sz="2400" b="1" dirty="0">
                <a:effectLst/>
              </a:rPr>
              <a:t>)Mod 26</a:t>
            </a:r>
          </a:p>
          <a:p>
            <a:pPr marL="36900" indent="0">
              <a:buNone/>
            </a:pPr>
            <a:endParaRPr lang="en-IN" sz="24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AC8B1B-2C82-4CFB-9735-D260F165D81B}"/>
                  </a:ext>
                </a:extLst>
              </p:cNvPr>
              <p:cNvSpPr/>
              <p:nvPr/>
            </p:nvSpPr>
            <p:spPr>
              <a:xfrm>
                <a:off x="73963" y="1295260"/>
                <a:ext cx="4790992" cy="1076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−187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−129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78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−173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AC8B1B-2C82-4CFB-9735-D260F165D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3" y="1295260"/>
                <a:ext cx="4790992" cy="1076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A46B8F-339E-465C-8A3D-BE53F92B4A8D}"/>
                  </a:ext>
                </a:extLst>
              </p:cNvPr>
              <p:cNvSpPr/>
              <p:nvPr/>
            </p:nvSpPr>
            <p:spPr>
              <a:xfrm>
                <a:off x="4693742" y="1295259"/>
                <a:ext cx="5210914" cy="1076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765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−810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−1683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−1161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3141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702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−1557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A46B8F-339E-465C-8A3D-BE53F92B4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42" y="1295259"/>
                <a:ext cx="5210914" cy="1076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CB61B1-AF7C-4BB1-87EE-9646FE3CE8B2}"/>
                  </a:ext>
                </a:extLst>
              </p:cNvPr>
              <p:cNvSpPr/>
              <p:nvPr/>
            </p:nvSpPr>
            <p:spPr>
              <a:xfrm>
                <a:off x="9711673" y="1302761"/>
                <a:ext cx="2458558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CB61B1-AF7C-4BB1-87EE-9646FE3CE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673" y="1302761"/>
                <a:ext cx="2458558" cy="1068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E44287-255C-4A4A-86F6-B42B6F821518}"/>
                  </a:ext>
                </a:extLst>
              </p:cNvPr>
              <p:cNvSpPr/>
              <p:nvPr/>
            </p:nvSpPr>
            <p:spPr>
              <a:xfrm>
                <a:off x="800674" y="3358638"/>
                <a:ext cx="1873911" cy="13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E44287-255C-4A4A-86F6-B42B6F821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4" y="3358638"/>
                <a:ext cx="1873911" cy="1366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3032D2-85ED-40C2-8CCF-670B2897544A}"/>
                  </a:ext>
                </a:extLst>
              </p:cNvPr>
              <p:cNvSpPr/>
              <p:nvPr/>
            </p:nvSpPr>
            <p:spPr>
              <a:xfrm>
                <a:off x="2618958" y="3507268"/>
                <a:ext cx="3477042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3032D2-85ED-40C2-8CCF-670B2897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958" y="3507268"/>
                <a:ext cx="3477042" cy="1068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E8112B-6A8B-4E9F-A4B1-EBBBFBD6878F}"/>
                  </a:ext>
                </a:extLst>
              </p:cNvPr>
              <p:cNvSpPr/>
              <p:nvPr/>
            </p:nvSpPr>
            <p:spPr>
              <a:xfrm>
                <a:off x="5977555" y="3213758"/>
                <a:ext cx="3665427" cy="1655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350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476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382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691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563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742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633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498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444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279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383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274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341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572</m:t>
                                </m:r>
                              </m:e>
                              <m:e>
                                <m:r>
                                  <a:rPr lang="en-IN" sz="2200" i="0">
                                    <a:latin typeface="Cambria Math" panose="02040503050406030204" pitchFamily="18" charset="0"/>
                                  </a:rPr>
                                  <m:t>700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m:rPr>
                          <m:nor/>
                        </m:rPr>
                        <a:rPr lang="en-IN" sz="2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IN" sz="2200" i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E8112B-6A8B-4E9F-A4B1-EBBBFBD68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55" y="3213758"/>
                <a:ext cx="3665427" cy="1655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C22591-61F0-40B6-B08F-ABC8EE258864}"/>
                  </a:ext>
                </a:extLst>
              </p:cNvPr>
              <p:cNvSpPr/>
              <p:nvPr/>
            </p:nvSpPr>
            <p:spPr>
              <a:xfrm>
                <a:off x="9638986" y="3079169"/>
                <a:ext cx="2428422" cy="1790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C22591-61F0-40B6-B08F-ABC8EE258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986" y="3079169"/>
                <a:ext cx="2428422" cy="17905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445B1E5-1343-4B01-B690-B12F3C0EEB2B}"/>
              </a:ext>
            </a:extLst>
          </p:cNvPr>
          <p:cNvSpPr/>
          <p:nvPr/>
        </p:nvSpPr>
        <p:spPr>
          <a:xfrm>
            <a:off x="9360817" y="333274"/>
            <a:ext cx="2149312" cy="509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Decryption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803C892-D54B-4333-85E2-2B050811E0BB}"/>
              </a:ext>
            </a:extLst>
          </p:cNvPr>
          <p:cNvSpPr/>
          <p:nvPr/>
        </p:nvSpPr>
        <p:spPr>
          <a:xfrm>
            <a:off x="10940952" y="4968001"/>
            <a:ext cx="305225" cy="801203"/>
          </a:xfrm>
          <a:prstGeom prst="downArrow">
            <a:avLst/>
          </a:prstGeom>
          <a:solidFill>
            <a:srgbClr val="1968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E90973-01C7-4E11-91B3-A05462EA8263}"/>
              </a:ext>
            </a:extLst>
          </p:cNvPr>
          <p:cNvSpPr txBox="1"/>
          <p:nvPr/>
        </p:nvSpPr>
        <p:spPr>
          <a:xfrm>
            <a:off x="10311139" y="5867481"/>
            <a:ext cx="15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100082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3991"/>
            <a:ext cx="9144000" cy="2387600"/>
          </a:xfrm>
        </p:spPr>
        <p:txBody>
          <a:bodyPr lIns="0" tIns="0" rIns="0" bIns="0" anchor="t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CRYPTOGRAPHY USING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LINEAR ALGEBRA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15540-13A7-451B-87B7-A4A46A606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355" y="4513970"/>
            <a:ext cx="9144000" cy="1655762"/>
          </a:xfrm>
        </p:spPr>
        <p:txBody>
          <a:bodyPr/>
          <a:lstStyle/>
          <a:p>
            <a:r>
              <a:rPr lang="en-IN" b="1" dirty="0">
                <a:latin typeface="Bahnschrift SemiBold Condensed" panose="020B0502040204020203" pitchFamily="34" charset="0"/>
              </a:rPr>
              <a:t>BY</a:t>
            </a:r>
          </a:p>
          <a:p>
            <a:r>
              <a:rPr lang="en-IN" b="1" dirty="0">
                <a:latin typeface="Bahnschrift SemiBold Condensed" panose="020B0502040204020203" pitchFamily="34" charset="0"/>
              </a:rPr>
              <a:t>Abijith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6A0C9-B699-4EAC-92A7-F59128CD11D0}"/>
              </a:ext>
            </a:extLst>
          </p:cNvPr>
          <p:cNvSpPr txBox="1"/>
          <p:nvPr/>
        </p:nvSpPr>
        <p:spPr>
          <a:xfrm>
            <a:off x="3145410" y="2032066"/>
            <a:ext cx="590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MATHEMATICS FOR INTELLIGENT SYSTEMS</a:t>
            </a:r>
          </a:p>
        </p:txBody>
      </p:sp>
      <p:pic>
        <p:nvPicPr>
          <p:cNvPr id="1026" name="Picture 2" descr="Image result for AMRITA VISWA VIDYAPEETHAM LOGO">
            <a:extLst>
              <a:ext uri="{FF2B5EF4-FFF2-40B4-BE49-F238E27FC236}">
                <a16:creationId xmlns:a16="http://schemas.microsoft.com/office/drawing/2014/main" id="{EB99505D-AB88-44FE-BD04-2AF9D5D4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24" y="589525"/>
            <a:ext cx="42576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D53987-CE10-4C27-9ED0-5E8AE59D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5" y="669302"/>
            <a:ext cx="10515600" cy="60464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clc;clear;close all;</a:t>
            </a:r>
          </a:p>
          <a:p>
            <a:pPr marL="0" indent="0">
              <a:buNone/>
            </a:pPr>
            <a:r>
              <a:rPr lang="en-IN" b="1" dirty="0"/>
              <a:t>disp('***********************************************************************');</a:t>
            </a:r>
          </a:p>
          <a:p>
            <a:pPr marL="0" indent="0">
              <a:buNone/>
            </a:pPr>
            <a:r>
              <a:rPr lang="en-IN" b="1" dirty="0"/>
              <a:t>disp('                                  Cryptography                                                  ');</a:t>
            </a:r>
          </a:p>
          <a:p>
            <a:pPr marL="0" indent="0">
              <a:buNone/>
            </a:pPr>
            <a:r>
              <a:rPr lang="en-IN" b="1" dirty="0"/>
              <a:t>disp('***********************************************************************');</a:t>
            </a:r>
          </a:p>
          <a:p>
            <a:pPr marL="0" indent="0">
              <a:buNone/>
            </a:pPr>
            <a:r>
              <a:rPr lang="en-IN" b="1" dirty="0"/>
              <a:t>text=input('Enter The plain Text : ','s'); %Input for the plain text</a:t>
            </a:r>
          </a:p>
          <a:p>
            <a:pPr marL="0" indent="0">
              <a:buNone/>
            </a:pPr>
            <a:r>
              <a:rPr lang="en-IN" b="1" dirty="0"/>
              <a:t>n = input('Enter the key size : (Must be 4,9,....) : ');</a:t>
            </a:r>
          </a:p>
          <a:p>
            <a:pPr marL="0" indent="0">
              <a:buNone/>
            </a:pPr>
            <a:r>
              <a:rPr lang="en-IN" b="1" dirty="0"/>
              <a:t>n=sqrt(n);</a:t>
            </a:r>
          </a:p>
          <a:p>
            <a:pPr marL="0" indent="0">
              <a:buNone/>
            </a:pPr>
            <a:r>
              <a:rPr lang="en-IN" b="1" dirty="0"/>
              <a:t>upperString=upper(text); %Converting the string to capital letters</a:t>
            </a:r>
          </a:p>
          <a:p>
            <a:pPr marL="0" indent="0">
              <a:buNone/>
            </a:pPr>
            <a:r>
              <a:rPr lang="en-IN" b="1" dirty="0"/>
              <a:t>charText=char(upperString); %Converting from string to char</a:t>
            </a:r>
          </a:p>
          <a:p>
            <a:pPr marL="0" indent="0">
              <a:buNone/>
            </a:pPr>
            <a:r>
              <a:rPr lang="en-IN" b="1" dirty="0"/>
              <a:t>Actualtext=charText-65; %Substracting 65 to obtain the letters in the range of 0-25</a:t>
            </a:r>
          </a:p>
          <a:p>
            <a:pPr marL="0" indent="0">
              <a:buNone/>
            </a:pPr>
            <a:r>
              <a:rPr lang="en-IN" b="1" dirty="0"/>
              <a:t>jk=Actualtext;</a:t>
            </a:r>
          </a:p>
          <a:p>
            <a:pPr marL="0" indent="0">
              <a:buNone/>
            </a:pPr>
            <a:r>
              <a:rPr lang="en-IN" b="1" dirty="0"/>
              <a:t>if(rem(size(Actualtext),n)==[1 0])</a:t>
            </a:r>
          </a:p>
          <a:p>
            <a:pPr marL="0" indent="0">
              <a:buNone/>
            </a:pPr>
            <a:r>
              <a:rPr lang="en-IN" b="1" dirty="0"/>
              <a:t>    Message=reshape(</a:t>
            </a:r>
            <a:r>
              <a:rPr lang="en-IN" b="1" dirty="0" err="1"/>
              <a:t>Actualtext,n,length</a:t>
            </a:r>
            <a:r>
              <a:rPr lang="en-IN" b="1" dirty="0"/>
              <a:t>(Actualtext)/n);  </a:t>
            </a:r>
          </a:p>
          <a:p>
            <a:pPr marL="0" indent="0">
              <a:buNone/>
            </a:pPr>
            <a:r>
              <a:rPr lang="en-IN" b="1" dirty="0"/>
              <a:t>    Message = [Message]';%Converting a row matrix to a matrix with n columns   </a:t>
            </a:r>
          </a:p>
          <a:p>
            <a:pPr marL="0" indent="0">
              <a:buNone/>
            </a:pPr>
            <a:r>
              <a:rPr lang="en-IN" b="1" dirty="0"/>
              <a:t>else</a:t>
            </a:r>
          </a:p>
          <a:p>
            <a:pPr marL="0" indent="0">
              <a:buNone/>
            </a:pPr>
            <a:r>
              <a:rPr lang="en-IN" b="1" dirty="0"/>
              <a:t>Actualtext=[Actualtext 25]; %Adding an extra dummy character at the end </a:t>
            </a:r>
          </a:p>
          <a:p>
            <a:pPr marL="0" indent="0">
              <a:buNone/>
            </a:pPr>
            <a:r>
              <a:rPr lang="en-IN" b="1" dirty="0"/>
              <a:t>    Message=reshape(</a:t>
            </a:r>
            <a:r>
              <a:rPr lang="en-IN" b="1" dirty="0" err="1"/>
              <a:t>Actualtext,n,length</a:t>
            </a:r>
            <a:r>
              <a:rPr lang="en-IN" b="1" dirty="0"/>
              <a:t>(Actualtext)/n);</a:t>
            </a:r>
          </a:p>
          <a:p>
            <a:pPr marL="0" indent="0">
              <a:buNone/>
            </a:pPr>
            <a:r>
              <a:rPr lang="en-IN" b="1" dirty="0"/>
              <a:t>    Message = [Message]';   </a:t>
            </a:r>
          </a:p>
          <a:p>
            <a:pPr marL="0" indent="0">
              <a:buNone/>
            </a:pPr>
            <a:r>
              <a:rPr lang="en-IN" b="1" dirty="0"/>
              <a:t>end</a:t>
            </a:r>
          </a:p>
          <a:p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33C60-A953-44A8-8736-4D3FF24BBE04}"/>
              </a:ext>
            </a:extLst>
          </p:cNvPr>
          <p:cNvSpPr txBox="1"/>
          <p:nvPr/>
        </p:nvSpPr>
        <p:spPr>
          <a:xfrm>
            <a:off x="9238269" y="340204"/>
            <a:ext cx="276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MATLAB CODE</a:t>
            </a:r>
          </a:p>
        </p:txBody>
      </p:sp>
    </p:spTree>
    <p:extLst>
      <p:ext uri="{BB962C8B-B14F-4D97-AF65-F5344CB8AC3E}">
        <p14:creationId xmlns:p14="http://schemas.microsoft.com/office/powerpoint/2010/main" val="220658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AD81-FCC8-4FC8-8AEB-0CFF5AE2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352423"/>
            <a:ext cx="10515600" cy="66893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theKey=0;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for i=1:(n^2)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key=input('Enter the key: ');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theKey=[theKey key];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end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realkey=theKey(2:end);</a:t>
            </a:r>
            <a:endParaRPr lang="en-IN" dirty="0"/>
          </a:p>
          <a:p>
            <a:pPr marL="0" indent="0">
              <a:buNone/>
            </a:pPr>
            <a:r>
              <a:rPr lang="en-IN" b="1" dirty="0" err="1"/>
              <a:t>rrealkey</a:t>
            </a:r>
            <a:r>
              <a:rPr lang="en-IN" b="1" dirty="0"/>
              <a:t>=realkey+65;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Key=char(</a:t>
            </a:r>
            <a:r>
              <a:rPr lang="en-IN" b="1" dirty="0" err="1"/>
              <a:t>rrealkey</a:t>
            </a:r>
            <a:r>
              <a:rPr lang="en-IN" b="1" dirty="0"/>
              <a:t>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Actualkey=reshape(</a:t>
            </a:r>
            <a:r>
              <a:rPr lang="en-IN" b="1" dirty="0" err="1"/>
              <a:t>realkey,n,n</a:t>
            </a:r>
            <a:r>
              <a:rPr lang="en-IN" b="1" dirty="0"/>
              <a:t>)’; </a:t>
            </a:r>
          </a:p>
          <a:p>
            <a:pPr marL="0" indent="0">
              <a:buNone/>
            </a:pPr>
            <a:r>
              <a:rPr lang="en-IN" b="1" dirty="0"/>
              <a:t>if(det(Actualkey) ~= 0) 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Encmessage=Message*Actualkey;%Multiplying the plain text with the key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Encmessage=mod(Encmessage,26);%Finding the mod of the multiplied matrix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Encmessage=[Encmessage]';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encmatrix=reshape(Encmessage,1,length(Actualtext));%Changing the matrix back to row matrix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encmatrix=encmatrix+65;    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Encrypted=char(encmatrix)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else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disp('The key matrix is not invertible');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8981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E4CF-3458-4704-BBDB-7E9404A77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64"/>
            <a:ext cx="10515600" cy="629221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%Decrypting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j=mod(det(Actualkey),26);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for b = 1:26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    d(b)=j*b;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    h(b)=rem(d(b),26);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end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% m =[3 10 20;20 9 17;9 4 17;]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h=uint8(h);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m=find(h==1);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if(m ~=0)    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    invk=m.*adjoint(Actualkey);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else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    disp('Enter Another Key');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    return;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end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Encmessage=[Encmessage]';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decmsg=Encmessage*invk; %Multiplying inverse with the encrypted message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decmsg=mod(decmsg,26);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60921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1D85-D3A7-4356-AC5D-8D678F70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224"/>
            <a:ext cx="10515600" cy="61194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/>
              <a:t>decmsg=[decmsg]';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decmsg=reshape(decmsg,1,length(Actualtext));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decmsg=decmsg+65;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if(rem(length(jk),n)==0)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decmsg=uint8(decmsg);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v=find(decmsg==91);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decmsg(v)=65;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char(decmsg)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else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decmsg=decmsg(1:length(Actualtext)-1);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decmsg=uint8(decmsg);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v=find(decmsg==91);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decmsg(v)=65;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char(decmsg)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end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0566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AE4D-632A-4B1B-BFA5-EF80EEC6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1867"/>
            <a:ext cx="10353762" cy="614836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36900" indent="0">
              <a:buNone/>
            </a:pP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There are many applications such as secure web browsing, 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secure network communications, digital signatures.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WhatsApp is currently one of the most popular mobile messaging software.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conversations and calls are ‘end-to-end’ encrypted. Once the client is registered, an encrypted session is created between two clients. 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 for example client1 wants to send message to client2 the public keys of the client2 are retrieved from WhatsApp server, and this is used to encrypt the message.</a:t>
            </a:r>
          </a:p>
          <a:p>
            <a:pPr marL="3690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2339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7724-F1AD-44D1-9890-4E176D5A5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1053268"/>
            <a:ext cx="10515600" cy="435133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                                                </a:t>
            </a:r>
            <a:r>
              <a:rPr lang="en-IN" sz="2800" dirty="0"/>
              <a:t>What is Cryptography?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“CRYPTOGRAPHY”  is the science of protecting data and communications.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It is a study of methods of sending messages in a disguised form so that only intended recipients can remove disguised form and read the message.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It can also be explained as when two parties wants to communicate each other and avoiding third party understanding this communication and they should fall into wrong hands.</a:t>
            </a:r>
          </a:p>
        </p:txBody>
      </p:sp>
    </p:spTree>
    <p:extLst>
      <p:ext uri="{BB962C8B-B14F-4D97-AF65-F5344CB8AC3E}">
        <p14:creationId xmlns:p14="http://schemas.microsoft.com/office/powerpoint/2010/main" val="230997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6849" y="647186"/>
            <a:ext cx="383515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72745"/>
            <a:ext cx="11734800" cy="13849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TERMINOLOGY </a:t>
            </a:r>
          </a:p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IN</a:t>
            </a:r>
          </a:p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CRYPTOGRAPHY 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18207"/>
            <a:ext cx="383515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7896" y="2283484"/>
            <a:ext cx="2676208" cy="29797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9B0DB3"/>
              </a:solidFill>
              <a:latin typeface="Bahnschrift" panose="020B0502040204020203" pitchFamily="34" charset="0"/>
            </a:endParaRPr>
          </a:p>
          <a:p>
            <a:pPr algn="ctr"/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CIPHER TEXT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DECRYPTION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2275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PLAIN TEXT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2335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ENCRYPTION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43264-319C-4426-B5DB-592EA8C3A643}"/>
              </a:ext>
            </a:extLst>
          </p:cNvPr>
          <p:cNvSpPr txBox="1"/>
          <p:nvPr/>
        </p:nvSpPr>
        <p:spPr>
          <a:xfrm>
            <a:off x="5102464" y="3644704"/>
            <a:ext cx="221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CRYPTOGRAPHY</a:t>
            </a: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262800" y="522898"/>
            <a:ext cx="3929200" cy="676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54314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0FF99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Explanation of Terms</a:t>
            </a:r>
            <a:br>
              <a:rPr lang="en-US" sz="2800" dirty="0">
                <a:solidFill>
                  <a:srgbClr val="9999FF"/>
                </a:solidFill>
                <a:latin typeface="Arial Rounded MT Bold" panose="020F0704030504030204" pitchFamily="34" charset="0"/>
              </a:rPr>
            </a:br>
            <a:endParaRPr lang="en-US" sz="2800" dirty="0">
              <a:solidFill>
                <a:srgbClr val="9999FF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556447"/>
            <a:ext cx="3891672" cy="2185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51826" y="2664792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12968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906373" y="2543713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980815" y="2664794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949602" y="2444908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PLAIN TEXT </a:t>
            </a:r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611959" y="2504943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 CIPHER</a:t>
            </a:r>
          </a:p>
          <a:p>
            <a:pPr algn="ctr"/>
            <a:r>
              <a:rPr lang="en-IN" sz="1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TEXT </a:t>
            </a:r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6388644" y="2524400"/>
            <a:ext cx="13716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4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ENCRYPTION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9463086" y="232179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4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DECRYPTION</a:t>
            </a:r>
            <a:r>
              <a:rPr lang="en-IN" sz="1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endParaRPr lang="en-US" sz="16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778654" y="3071818"/>
            <a:ext cx="1752042" cy="29102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  <a:t> PLAIN TEXT REFERS TO MESSAGE BEFORE ENCRYPTION,IT IS MESSAGE OR                                                       INFORMATION THAT IS BEING ENCRYPTED.</a:t>
            </a:r>
            <a:b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       </a:t>
            </a:r>
            <a:b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421738" y="3291554"/>
            <a:ext cx="1752042" cy="16920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IN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CIPHER TEXT IS ALSO KNOWN ENCRYPTED MESSAGE OR THE MESSAGE CREATED AFTER USING CIPHER</a:t>
            </a:r>
            <a:r>
              <a:rPr lang="en-US" sz="1400" b="1" dirty="0">
                <a:solidFill>
                  <a:schemeClr val="bg1"/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6163023" y="3155609"/>
            <a:ext cx="1752042" cy="14483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IN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ENCRYPTION IS PROCESS OF CONVERTING NORMAL MESSAGE INTO DISGUISED FORM</a:t>
            </a:r>
            <a:r>
              <a:rPr lang="en-US" sz="1400" b="1" dirty="0">
                <a:solidFill>
                  <a:schemeClr val="bg1"/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9272865" y="3111585"/>
            <a:ext cx="1752042" cy="193565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IN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DECRYPTION IS REVERSE OF ENCRYPTION THAT IS CONVERTING THE DISGUISED FORM INTO ITS ORIGINAL FORM</a:t>
            </a:r>
            <a:endParaRPr lang="en-US" sz="1400" b="1" dirty="0">
              <a:solidFill>
                <a:schemeClr val="bg1"/>
              </a:solidFill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419187" y="3384734"/>
            <a:ext cx="1752042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DCFA9CC-94BE-4254-9781-46ED9009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1" y="223124"/>
            <a:ext cx="9404723" cy="645291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For clear understanding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8F456A-940A-431D-873F-111A65636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" y="3891376"/>
            <a:ext cx="9912657" cy="23409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3485C7-A9F8-49B1-BBD3-98FD9264C9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" y="1039015"/>
            <a:ext cx="10030120" cy="2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20206-4BB3-46CD-A814-2E60F3AF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12" y="452487"/>
            <a:ext cx="10515600" cy="51658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WHAT IS CIPHER  ???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A cipher is a method of hiding words of text by replacing the original message with other letters and numbers. It is done by using a key this will be known only to sender and receiver.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TYPES OF CIPHERS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Substitution cipher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Caesar cipher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Hill cipher</a:t>
            </a:r>
          </a:p>
        </p:txBody>
      </p:sp>
    </p:spTree>
    <p:extLst>
      <p:ext uri="{BB962C8B-B14F-4D97-AF65-F5344CB8AC3E}">
        <p14:creationId xmlns:p14="http://schemas.microsoft.com/office/powerpoint/2010/main" val="6162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4C07C-E2BE-43FA-B3F4-5431D62F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20" y="578348"/>
            <a:ext cx="10353762" cy="5332258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Arial Black" panose="020B0A04020102020204" pitchFamily="34" charset="0"/>
              </a:rPr>
              <a:t>                                     </a:t>
            </a:r>
            <a:r>
              <a:rPr lang="en-IN" sz="2800" b="1" dirty="0">
                <a:latin typeface="Arial Black" panose="020B0A04020102020204" pitchFamily="34" charset="0"/>
              </a:rPr>
              <a:t>Substitution cipher </a:t>
            </a:r>
            <a:endParaRPr lang="en-IN" sz="2800" dirty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>
                <a:effectLst/>
              </a:rPr>
              <a:t>Substitution cipher is a type of encryption in which characters of text are replaced by another letter or a number to encrypt a text sequence.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3DAB1-7135-4DC5-8684-60DAA95EE0E5}"/>
              </a:ext>
            </a:extLst>
          </p:cNvPr>
          <p:cNvSpPr/>
          <p:nvPr/>
        </p:nvSpPr>
        <p:spPr>
          <a:xfrm>
            <a:off x="781820" y="3621291"/>
            <a:ext cx="7777718" cy="21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latin typeface="Arial Narrow" panose="020B0606020202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we have given substitution for every letter and let's try an example.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latin typeface="Arial Narrow" panose="020B0606020202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Message is                               VISUALIZATION IS VITAL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latin typeface="Arial Narrow" panose="020B0606020202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Encrypted message is              X9WYCD9RCZ9HN 9W X9ZCD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A425BA0-10A5-4736-9711-65061813C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90961"/>
              </p:ext>
            </p:extLst>
          </p:nvPr>
        </p:nvGraphicFramePr>
        <p:xfrm>
          <a:off x="1560660" y="2314717"/>
          <a:ext cx="812799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12615">
                  <a:extLst>
                    <a:ext uri="{9D8B030D-6E8A-4147-A177-3AD203B41FA5}">
                      <a16:colId xmlns:a16="http://schemas.microsoft.com/office/drawing/2014/main" val="3324515225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841865829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1461779428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406809385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950922192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94980590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154422207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484819376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42492721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942229716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63140057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986613302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1981470145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62376637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082690445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026921790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635470362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617973542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424506534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3900277299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37973464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9325783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157020819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1416176612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885095370"/>
                    </a:ext>
                  </a:extLst>
                </a:gridCol>
                <a:gridCol w="312615">
                  <a:extLst>
                    <a:ext uri="{9D8B030D-6E8A-4147-A177-3AD203B41FA5}">
                      <a16:colId xmlns:a16="http://schemas.microsoft.com/office/drawing/2014/main" val="2677251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60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99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70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D226-FD79-4E1A-B2D4-AB4D2672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5" y="521786"/>
            <a:ext cx="10353762" cy="5313405"/>
          </a:xfrm>
        </p:spPr>
        <p:txBody>
          <a:bodyPr/>
          <a:lstStyle/>
          <a:p>
            <a:pPr marL="0" indent="0" algn="ctr">
              <a:buNone/>
            </a:pPr>
            <a:r>
              <a:rPr lang="en-IN" sz="2800" b="1" dirty="0">
                <a:latin typeface="Arial Black" panose="020B0A04020102020204" pitchFamily="34" charset="0"/>
              </a:rPr>
              <a:t>Caesar</a:t>
            </a:r>
            <a:r>
              <a:rPr lang="en-IN" b="1" dirty="0">
                <a:latin typeface="Arial Black" panose="020B0A04020102020204" pitchFamily="34" charset="0"/>
              </a:rPr>
              <a:t> </a:t>
            </a:r>
            <a:r>
              <a:rPr lang="en-IN" sz="2800" b="1" dirty="0">
                <a:latin typeface="Arial Black" panose="020B0A04020102020204" pitchFamily="34" charset="0"/>
              </a:rPr>
              <a:t>cipher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In Caesar cipher, we will shift each letter by a fixed unit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pPr marL="0" indent="0">
              <a:buNone/>
            </a:pPr>
            <a:endParaRPr lang="en-IN" sz="28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7B93234-CA38-4459-AE23-9D82E50E0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18344"/>
              </p:ext>
            </p:extLst>
          </p:nvPr>
        </p:nvGraphicFramePr>
        <p:xfrm>
          <a:off x="1517714" y="2436808"/>
          <a:ext cx="8020978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0030">
                  <a:extLst>
                    <a:ext uri="{9D8B030D-6E8A-4147-A177-3AD203B41FA5}">
                      <a16:colId xmlns:a16="http://schemas.microsoft.com/office/drawing/2014/main" val="781529610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623700028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10322989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29402687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34825790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018925850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95288769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595590095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502591584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937877353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87756302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003600981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005936874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5870407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420831244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254518631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953316104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030653036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971466975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877572128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4141937261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401606083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046754126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667156167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98160516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3897534324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729690038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2519519319"/>
                    </a:ext>
                  </a:extLst>
                </a:gridCol>
                <a:gridCol w="277891">
                  <a:extLst>
                    <a:ext uri="{9D8B030D-6E8A-4147-A177-3AD203B41FA5}">
                      <a16:colId xmlns:a16="http://schemas.microsoft.com/office/drawing/2014/main" val="140154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7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5A8C52-EE57-43F3-B3F9-4DDC7D221157}"/>
              </a:ext>
            </a:extLst>
          </p:cNvPr>
          <p:cNvSpPr txBox="1"/>
          <p:nvPr/>
        </p:nvSpPr>
        <p:spPr>
          <a:xfrm>
            <a:off x="1838226" y="4025246"/>
            <a:ext cx="9728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Here we shifted each letter by 3 units.</a:t>
            </a:r>
          </a:p>
          <a:p>
            <a:endParaRPr lang="en-IN" sz="2000" dirty="0"/>
          </a:p>
          <a:p>
            <a:r>
              <a:rPr lang="en-IN" sz="2000" dirty="0"/>
              <a:t>Message is                               ARTIFICIAL INTELLIGENCE</a:t>
            </a:r>
          </a:p>
          <a:p>
            <a:endParaRPr lang="en-IN" sz="2000" dirty="0"/>
          </a:p>
          <a:p>
            <a:r>
              <a:rPr lang="en-IN" sz="2000" dirty="0"/>
              <a:t>Encrypted message is           DUWLILFLDOLQWHOOJHQFH     (avoiding spaces)</a:t>
            </a:r>
          </a:p>
        </p:txBody>
      </p:sp>
    </p:spTree>
    <p:extLst>
      <p:ext uri="{BB962C8B-B14F-4D97-AF65-F5344CB8AC3E}">
        <p14:creationId xmlns:p14="http://schemas.microsoft.com/office/powerpoint/2010/main" val="2868661321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10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8.xml><?xml version="1.0" encoding="utf-8"?>
<a:theme xmlns:a="http://schemas.openxmlformats.org/drawingml/2006/main" name="Sl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ppt/theme/theme9.xml><?xml version="1.0" encoding="utf-8"?>
<a:theme xmlns:a="http://schemas.openxmlformats.org/drawingml/2006/main" name="Badg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1613</Words>
  <Application>Microsoft Office PowerPoint</Application>
  <PresentationFormat>Widescreen</PresentationFormat>
  <Paragraphs>500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54" baseType="lpstr">
      <vt:lpstr>Arial</vt:lpstr>
      <vt:lpstr>Arial Black</vt:lpstr>
      <vt:lpstr>Arial Narrow</vt:lpstr>
      <vt:lpstr>Arial Rounded MT Bold</vt:lpstr>
      <vt:lpstr>Bahnschrift</vt:lpstr>
      <vt:lpstr>Bahnschrift SemiBold Condensed</vt:lpstr>
      <vt:lpstr>Berlin Sans FB Demi</vt:lpstr>
      <vt:lpstr>Bookman Old Style</vt:lpstr>
      <vt:lpstr>Calibri</vt:lpstr>
      <vt:lpstr>Calisto MT</vt:lpstr>
      <vt:lpstr>Cambria Math</vt:lpstr>
      <vt:lpstr>Century Gothic</vt:lpstr>
      <vt:lpstr>Gill Sans MT</vt:lpstr>
      <vt:lpstr>Impact</vt:lpstr>
      <vt:lpstr>Rockwell</vt:lpstr>
      <vt:lpstr>Segoe UI Light</vt:lpstr>
      <vt:lpstr>Wingdings</vt:lpstr>
      <vt:lpstr>Wingdings 2</vt:lpstr>
      <vt:lpstr>Wingdings 3</vt:lpstr>
      <vt:lpstr>Office Theme</vt:lpstr>
      <vt:lpstr>Slate</vt:lpstr>
      <vt:lpstr>Mesh</vt:lpstr>
      <vt:lpstr>Vapor Trail</vt:lpstr>
      <vt:lpstr>Ion</vt:lpstr>
      <vt:lpstr>Damask</vt:lpstr>
      <vt:lpstr>Quotable</vt:lpstr>
      <vt:lpstr>Slice</vt:lpstr>
      <vt:lpstr>Badge</vt:lpstr>
      <vt:lpstr>1_Ion</vt:lpstr>
      <vt:lpstr>GOOD EVENING ONE AND ALL </vt:lpstr>
      <vt:lpstr>CRYPTOGRAPHY USING  LINEAR ALGEBRA </vt:lpstr>
      <vt:lpstr>PowerPoint Presentation</vt:lpstr>
      <vt:lpstr>Project analysis slide 2</vt:lpstr>
      <vt:lpstr>Project analysis slide 3</vt:lpstr>
      <vt:lpstr>For clear understanding </vt:lpstr>
      <vt:lpstr>PowerPoint Presentation</vt:lpstr>
      <vt:lpstr>PowerPoint Presentation</vt:lpstr>
      <vt:lpstr>PowerPoint Presentation</vt:lpstr>
      <vt:lpstr>             Key math concepts used  </vt:lpstr>
      <vt:lpstr>PowerPoint Presentation</vt:lpstr>
      <vt:lpstr>Multiplicative inverse </vt:lpstr>
      <vt:lpstr>Hill cipher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2019-11-13T02:00:06Z</dcterms:created>
  <dcterms:modified xsi:type="dcterms:W3CDTF">2020-03-16T10:13:12Z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